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Agrandir Bold" charset="1" panose="00000800000000000000"/>
      <p:regular r:id="rId15"/>
    </p:embeddedFont>
    <p:embeddedFont>
      <p:font typeface="Canva Sans Bold" charset="1" panose="020B0803030501040103"/>
      <p:regular r:id="rId16"/>
    </p:embeddedFont>
    <p:embeddedFont>
      <p:font typeface="Canva Sans" charset="1" panose="020B0503030501040103"/>
      <p:regular r:id="rId17"/>
    </p:embeddedFont>
    <p:embeddedFont>
      <p:font typeface="Agrandir Medium" charset="1" panose="00000600000000000000"/>
      <p:regular r:id="rId18"/>
    </p:embeddedFont>
    <p:embeddedFont>
      <p:font typeface="Roboto" charset="1" panose="02000000000000000000"/>
      <p:regular r:id="rId19"/>
    </p:embeddedFont>
    <p:embeddedFont>
      <p:font typeface="Agrandir" charset="1" panose="000005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jpeg" Type="http://schemas.openxmlformats.org/officeDocument/2006/relationships/image"/><Relationship Id="rId4" Target="../media/image1.png" Type="http://schemas.openxmlformats.org/officeDocument/2006/relationships/image"/><Relationship Id="rId5" Target="../media/image7.png" Type="http://schemas.openxmlformats.org/officeDocument/2006/relationships/image"/><Relationship Id="rId6" Target="../media/image8.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DBD4FE"/>
        </a:solidFill>
      </p:bgPr>
    </p:bg>
    <p:spTree>
      <p:nvGrpSpPr>
        <p:cNvPr id="1" name=""/>
        <p:cNvGrpSpPr/>
        <p:nvPr/>
      </p:nvGrpSpPr>
      <p:grpSpPr>
        <a:xfrm>
          <a:off x="0" y="0"/>
          <a:ext cx="0" cy="0"/>
          <a:chOff x="0" y="0"/>
          <a:chExt cx="0" cy="0"/>
        </a:xfrm>
      </p:grpSpPr>
      <p:sp>
        <p:nvSpPr>
          <p:cNvPr name="Freeform 2" id="2"/>
          <p:cNvSpPr/>
          <p:nvPr/>
        </p:nvSpPr>
        <p:spPr>
          <a:xfrm flipH="false" flipV="false" rot="2085033">
            <a:off x="-5385991" y="-1473249"/>
            <a:ext cx="4611421" cy="4681646"/>
          </a:xfrm>
          <a:custGeom>
            <a:avLst/>
            <a:gdLst/>
            <a:ahLst/>
            <a:cxnLst/>
            <a:rect r="r" b="b" t="t" l="l"/>
            <a:pathLst>
              <a:path h="4681646" w="4611421">
                <a:moveTo>
                  <a:pt x="0" y="0"/>
                </a:moveTo>
                <a:lnTo>
                  <a:pt x="4611421" y="0"/>
                </a:lnTo>
                <a:lnTo>
                  <a:pt x="4611421" y="4681646"/>
                </a:lnTo>
                <a:lnTo>
                  <a:pt x="0" y="4681646"/>
                </a:lnTo>
                <a:lnTo>
                  <a:pt x="0" y="0"/>
                </a:lnTo>
                <a:close/>
              </a:path>
            </a:pathLst>
          </a:custGeom>
          <a:blipFill>
            <a:blip r:embed="rId2"/>
            <a:stretch>
              <a:fillRect l="0" t="0" r="0" b="0"/>
            </a:stretch>
          </a:blipFill>
        </p:spPr>
      </p:sp>
      <p:sp>
        <p:nvSpPr>
          <p:cNvPr name="Freeform 3" id="3"/>
          <p:cNvSpPr/>
          <p:nvPr/>
        </p:nvSpPr>
        <p:spPr>
          <a:xfrm flipH="false" flipV="false" rot="0">
            <a:off x="0" y="0"/>
            <a:ext cx="18288000" cy="10434328"/>
          </a:xfrm>
          <a:custGeom>
            <a:avLst/>
            <a:gdLst/>
            <a:ahLst/>
            <a:cxnLst/>
            <a:rect r="r" b="b" t="t" l="l"/>
            <a:pathLst>
              <a:path h="10434328" w="18288000">
                <a:moveTo>
                  <a:pt x="0" y="0"/>
                </a:moveTo>
                <a:lnTo>
                  <a:pt x="18288000" y="0"/>
                </a:lnTo>
                <a:lnTo>
                  <a:pt x="18288000" y="10434328"/>
                </a:lnTo>
                <a:lnTo>
                  <a:pt x="0" y="10434328"/>
                </a:lnTo>
                <a:lnTo>
                  <a:pt x="0" y="0"/>
                </a:lnTo>
                <a:close/>
              </a:path>
            </a:pathLst>
          </a:custGeom>
          <a:blipFill>
            <a:blip r:embed="rId3">
              <a:alphaModFix amt="53000"/>
            </a:blip>
            <a:stretch>
              <a:fillRect l="0" t="-7563" r="0" b="-7563"/>
            </a:stretch>
          </a:blipFill>
        </p:spPr>
      </p:sp>
      <p:sp>
        <p:nvSpPr>
          <p:cNvPr name="TextBox 4" id="4"/>
          <p:cNvSpPr txBox="true"/>
          <p:nvPr/>
        </p:nvSpPr>
        <p:spPr>
          <a:xfrm rot="0">
            <a:off x="1520154" y="543724"/>
            <a:ext cx="7067951" cy="3714750"/>
          </a:xfrm>
          <a:prstGeom prst="rect">
            <a:avLst/>
          </a:prstGeom>
        </p:spPr>
        <p:txBody>
          <a:bodyPr anchor="t" rtlCol="false" tIns="0" lIns="0" bIns="0" rIns="0">
            <a:spAutoFit/>
          </a:bodyPr>
          <a:lstStyle/>
          <a:p>
            <a:pPr algn="l">
              <a:lnSpc>
                <a:spcPts val="13350"/>
              </a:lnSpc>
            </a:pPr>
            <a:r>
              <a:rPr lang="en-US" sz="11125" b="true">
                <a:solidFill>
                  <a:srgbClr val="000000"/>
                </a:solidFill>
                <a:latin typeface="Agrandir Bold"/>
                <a:ea typeface="Agrandir Bold"/>
                <a:cs typeface="Agrandir Bold"/>
                <a:sym typeface="Agrandir Bold"/>
              </a:rPr>
              <a:t>KASHI</a:t>
            </a:r>
          </a:p>
          <a:p>
            <a:pPr algn="l">
              <a:lnSpc>
                <a:spcPts val="13350"/>
              </a:lnSpc>
            </a:pPr>
            <a:r>
              <a:rPr lang="en-US" sz="11125" b="true">
                <a:solidFill>
                  <a:srgbClr val="000000"/>
                </a:solidFill>
                <a:latin typeface="Agrandir Bold"/>
                <a:ea typeface="Agrandir Bold"/>
                <a:cs typeface="Agrandir Bold"/>
                <a:sym typeface="Agrandir Bold"/>
              </a:rPr>
              <a:t>UNFOLD</a:t>
            </a:r>
          </a:p>
        </p:txBody>
      </p:sp>
      <p:sp>
        <p:nvSpPr>
          <p:cNvPr name="TextBox 5" id="5"/>
          <p:cNvSpPr txBox="true"/>
          <p:nvPr/>
        </p:nvSpPr>
        <p:spPr>
          <a:xfrm rot="0">
            <a:off x="1520154" y="4540199"/>
            <a:ext cx="6658129" cy="1865800"/>
          </a:xfrm>
          <a:prstGeom prst="rect">
            <a:avLst/>
          </a:prstGeom>
        </p:spPr>
        <p:txBody>
          <a:bodyPr anchor="t" rtlCol="false" tIns="0" lIns="0" bIns="0" rIns="0">
            <a:spAutoFit/>
          </a:bodyPr>
          <a:lstStyle/>
          <a:p>
            <a:pPr algn="l">
              <a:lnSpc>
                <a:spcPts val="4987"/>
              </a:lnSpc>
            </a:pPr>
            <a:r>
              <a:rPr lang="en-US" sz="3836" b="true">
                <a:solidFill>
                  <a:srgbClr val="000000"/>
                </a:solidFill>
                <a:latin typeface="Canva Sans Bold"/>
                <a:ea typeface="Canva Sans Bold"/>
                <a:cs typeface="Canva Sans Bold"/>
                <a:sym typeface="Canva Sans Bold"/>
              </a:rPr>
              <a:t>By: Aman Singh </a:t>
            </a:r>
          </a:p>
          <a:p>
            <a:pPr algn="l">
              <a:lnSpc>
                <a:spcPts val="4987"/>
              </a:lnSpc>
            </a:pPr>
            <a:r>
              <a:rPr lang="en-US" sz="3836" b="true">
                <a:solidFill>
                  <a:srgbClr val="000000"/>
                </a:solidFill>
                <a:latin typeface="Canva Sans Bold"/>
                <a:ea typeface="Canva Sans Bold"/>
                <a:cs typeface="Canva Sans Bold"/>
                <a:sym typeface="Canva Sans Bold"/>
              </a:rPr>
              <a:t>      Ayush Keshari</a:t>
            </a:r>
          </a:p>
          <a:p>
            <a:pPr algn="l">
              <a:lnSpc>
                <a:spcPts val="4987"/>
              </a:lnSpc>
            </a:pPr>
            <a:r>
              <a:rPr lang="en-US" sz="3836" b="true">
                <a:solidFill>
                  <a:srgbClr val="000000"/>
                </a:solidFill>
                <a:latin typeface="Canva Sans Bold"/>
                <a:ea typeface="Canva Sans Bold"/>
                <a:cs typeface="Canva Sans Bold"/>
                <a:sym typeface="Canva Sans Bold"/>
              </a:rPr>
              <a:t>      Chetna Yadav</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BD4FE"/>
        </a:solidFill>
      </p:bgPr>
    </p:bg>
    <p:spTree>
      <p:nvGrpSpPr>
        <p:cNvPr id="1" name=""/>
        <p:cNvGrpSpPr/>
        <p:nvPr/>
      </p:nvGrpSpPr>
      <p:grpSpPr>
        <a:xfrm>
          <a:off x="0" y="0"/>
          <a:ext cx="0" cy="0"/>
          <a:chOff x="0" y="0"/>
          <a:chExt cx="0" cy="0"/>
        </a:xfrm>
      </p:grpSpPr>
      <p:sp>
        <p:nvSpPr>
          <p:cNvPr name="Freeform 2" id="2"/>
          <p:cNvSpPr/>
          <p:nvPr/>
        </p:nvSpPr>
        <p:spPr>
          <a:xfrm flipH="false" flipV="false" rot="142406">
            <a:off x="1930441" y="-2191624"/>
            <a:ext cx="7062650" cy="7434369"/>
          </a:xfrm>
          <a:custGeom>
            <a:avLst/>
            <a:gdLst/>
            <a:ahLst/>
            <a:cxnLst/>
            <a:rect r="r" b="b" t="t" l="l"/>
            <a:pathLst>
              <a:path h="7434369" w="7062650">
                <a:moveTo>
                  <a:pt x="0" y="0"/>
                </a:moveTo>
                <a:lnTo>
                  <a:pt x="7062650" y="0"/>
                </a:lnTo>
                <a:lnTo>
                  <a:pt x="7062650" y="7434369"/>
                </a:lnTo>
                <a:lnTo>
                  <a:pt x="0" y="7434369"/>
                </a:lnTo>
                <a:lnTo>
                  <a:pt x="0" y="0"/>
                </a:lnTo>
                <a:close/>
              </a:path>
            </a:pathLst>
          </a:custGeom>
          <a:blipFill>
            <a:blip r:embed="rId2"/>
            <a:stretch>
              <a:fillRect l="0" t="0" r="0" b="0"/>
            </a:stretch>
          </a:blipFill>
        </p:spPr>
      </p:sp>
      <p:sp>
        <p:nvSpPr>
          <p:cNvPr name="Freeform 3" id="3"/>
          <p:cNvSpPr/>
          <p:nvPr/>
        </p:nvSpPr>
        <p:spPr>
          <a:xfrm flipH="true" flipV="false" rot="-1101380">
            <a:off x="-1010105" y="5575300"/>
            <a:ext cx="6928768" cy="6928768"/>
          </a:xfrm>
          <a:custGeom>
            <a:avLst/>
            <a:gdLst/>
            <a:ahLst/>
            <a:cxnLst/>
            <a:rect r="r" b="b" t="t" l="l"/>
            <a:pathLst>
              <a:path h="6928768" w="6928768">
                <a:moveTo>
                  <a:pt x="6928768" y="0"/>
                </a:moveTo>
                <a:lnTo>
                  <a:pt x="0" y="0"/>
                </a:lnTo>
                <a:lnTo>
                  <a:pt x="0" y="6928768"/>
                </a:lnTo>
                <a:lnTo>
                  <a:pt x="6928768" y="6928768"/>
                </a:lnTo>
                <a:lnTo>
                  <a:pt x="6928768" y="0"/>
                </a:lnTo>
                <a:close/>
              </a:path>
            </a:pathLst>
          </a:custGeom>
          <a:blipFill>
            <a:blip r:embed="rId3"/>
            <a:stretch>
              <a:fillRect l="0" t="0" r="0" b="0"/>
            </a:stretch>
          </a:blipFill>
        </p:spPr>
      </p:sp>
      <p:sp>
        <p:nvSpPr>
          <p:cNvPr name="TextBox 4" id="4"/>
          <p:cNvSpPr txBox="true"/>
          <p:nvPr/>
        </p:nvSpPr>
        <p:spPr>
          <a:xfrm rot="0">
            <a:off x="11059734" y="1596194"/>
            <a:ext cx="3658195" cy="1823719"/>
          </a:xfrm>
          <a:prstGeom prst="rect">
            <a:avLst/>
          </a:prstGeom>
        </p:spPr>
        <p:txBody>
          <a:bodyPr anchor="t" rtlCol="false" tIns="0" lIns="0" bIns="0" rIns="0">
            <a:spAutoFit/>
          </a:bodyPr>
          <a:lstStyle/>
          <a:p>
            <a:pPr algn="ctr">
              <a:lnSpc>
                <a:spcPts val="12880"/>
              </a:lnSpc>
            </a:pPr>
            <a:r>
              <a:rPr lang="en-US" sz="9200" b="true">
                <a:solidFill>
                  <a:srgbClr val="000000"/>
                </a:solidFill>
                <a:latin typeface="Agrandir Bold"/>
                <a:ea typeface="Agrandir Bold"/>
                <a:cs typeface="Agrandir Bold"/>
                <a:sym typeface="Agrandir Bold"/>
              </a:rPr>
              <a:t>INDEX</a:t>
            </a:r>
          </a:p>
        </p:txBody>
      </p:sp>
      <p:sp>
        <p:nvSpPr>
          <p:cNvPr name="TextBox 5" id="5"/>
          <p:cNvSpPr txBox="true"/>
          <p:nvPr/>
        </p:nvSpPr>
        <p:spPr>
          <a:xfrm rot="0">
            <a:off x="10505945" y="3600070"/>
            <a:ext cx="4765774" cy="29806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Aim of Project</a:t>
            </a:r>
          </a:p>
          <a:p>
            <a:pPr algn="ctr">
              <a:lnSpc>
                <a:spcPts val="4759"/>
              </a:lnSpc>
            </a:pPr>
            <a:r>
              <a:rPr lang="en-US" sz="3399">
                <a:solidFill>
                  <a:srgbClr val="000000"/>
                </a:solidFill>
                <a:latin typeface="Canva Sans"/>
                <a:ea typeface="Canva Sans"/>
                <a:cs typeface="Canva Sans"/>
                <a:sym typeface="Canva Sans"/>
              </a:rPr>
              <a:t>Technical Features</a:t>
            </a:r>
          </a:p>
          <a:p>
            <a:pPr algn="ctr">
              <a:lnSpc>
                <a:spcPts val="4759"/>
              </a:lnSpc>
            </a:pPr>
            <a:r>
              <a:rPr lang="en-US" sz="3399">
                <a:solidFill>
                  <a:srgbClr val="000000"/>
                </a:solidFill>
                <a:latin typeface="Canva Sans"/>
                <a:ea typeface="Canva Sans"/>
                <a:cs typeface="Canva Sans"/>
                <a:sym typeface="Canva Sans"/>
              </a:rPr>
              <a:t>About banaras</a:t>
            </a:r>
          </a:p>
          <a:p>
            <a:pPr algn="ctr">
              <a:lnSpc>
                <a:spcPts val="4759"/>
              </a:lnSpc>
            </a:pPr>
            <a:r>
              <a:rPr lang="en-US" sz="3399">
                <a:solidFill>
                  <a:srgbClr val="000000"/>
                </a:solidFill>
                <a:latin typeface="Canva Sans"/>
                <a:ea typeface="Canva Sans"/>
                <a:cs typeface="Canva Sans"/>
                <a:sym typeface="Canva Sans"/>
              </a:rPr>
              <a:t>About the Website</a:t>
            </a:r>
          </a:p>
          <a:p>
            <a:pPr algn="ctr">
              <a:lnSpc>
                <a:spcPts val="4759"/>
              </a:lnSpc>
            </a:pPr>
            <a:r>
              <a:rPr lang="en-US" sz="3399">
                <a:solidFill>
                  <a:srgbClr val="000000"/>
                </a:solidFill>
                <a:latin typeface="Canva Sans"/>
                <a:ea typeface="Canva Sans"/>
                <a:cs typeface="Canva Sans"/>
                <a:sym typeface="Canva Sans"/>
              </a:rPr>
              <a:t>Feaures of the Website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DBD4FE"/>
        </a:solidFill>
      </p:bgPr>
    </p:bg>
    <p:spTree>
      <p:nvGrpSpPr>
        <p:cNvPr id="1" name=""/>
        <p:cNvGrpSpPr/>
        <p:nvPr/>
      </p:nvGrpSpPr>
      <p:grpSpPr>
        <a:xfrm>
          <a:off x="0" y="0"/>
          <a:ext cx="0" cy="0"/>
          <a:chOff x="0" y="0"/>
          <a:chExt cx="0" cy="0"/>
        </a:xfrm>
      </p:grpSpPr>
      <p:grpSp>
        <p:nvGrpSpPr>
          <p:cNvPr name="Group 2" id="2"/>
          <p:cNvGrpSpPr/>
          <p:nvPr/>
        </p:nvGrpSpPr>
        <p:grpSpPr>
          <a:xfrm rot="0">
            <a:off x="1028700" y="8444139"/>
            <a:ext cx="1645608" cy="814161"/>
            <a:chOff x="0" y="0"/>
            <a:chExt cx="2194144" cy="1085548"/>
          </a:xfrm>
        </p:grpSpPr>
        <p:grpSp>
          <p:nvGrpSpPr>
            <p:cNvPr name="Group 3" id="3"/>
            <p:cNvGrpSpPr/>
            <p:nvPr/>
          </p:nvGrpSpPr>
          <p:grpSpPr>
            <a:xfrm rot="0">
              <a:off x="0" y="0"/>
              <a:ext cx="2194144" cy="1085548"/>
              <a:chOff x="0" y="0"/>
              <a:chExt cx="3868416" cy="1913890"/>
            </a:xfrm>
          </p:grpSpPr>
          <p:sp>
            <p:nvSpPr>
              <p:cNvPr name="Freeform 4" id="4"/>
              <p:cNvSpPr/>
              <p:nvPr/>
            </p:nvSpPr>
            <p:spPr>
              <a:xfrm flipH="false" flipV="false" rot="0">
                <a:off x="0" y="0"/>
                <a:ext cx="3868415" cy="1913890"/>
              </a:xfrm>
              <a:custGeom>
                <a:avLst/>
                <a:gdLst/>
                <a:ahLst/>
                <a:cxnLst/>
                <a:rect r="r" b="b" t="t" l="l"/>
                <a:pathLst>
                  <a:path h="1913890" w="3868415">
                    <a:moveTo>
                      <a:pt x="3868415" y="956945"/>
                    </a:moveTo>
                    <a:cubicBezTo>
                      <a:pt x="3868415" y="1485392"/>
                      <a:pt x="3440044" y="1913890"/>
                      <a:pt x="2911471" y="1913890"/>
                    </a:cubicBezTo>
                    <a:lnTo>
                      <a:pt x="956945" y="1913890"/>
                    </a:lnTo>
                    <a:cubicBezTo>
                      <a:pt x="428371" y="1913890"/>
                      <a:pt x="0" y="1485392"/>
                      <a:pt x="0" y="956945"/>
                    </a:cubicBezTo>
                    <a:cubicBezTo>
                      <a:pt x="0" y="428371"/>
                      <a:pt x="428371" y="0"/>
                      <a:pt x="956945" y="0"/>
                    </a:cubicBezTo>
                    <a:lnTo>
                      <a:pt x="2911471" y="0"/>
                    </a:lnTo>
                    <a:cubicBezTo>
                      <a:pt x="3439918" y="0"/>
                      <a:pt x="3868415" y="428371"/>
                      <a:pt x="3868415" y="956945"/>
                    </a:cubicBezTo>
                    <a:close/>
                  </a:path>
                </a:pathLst>
              </a:custGeom>
              <a:solidFill>
                <a:srgbClr val="BEB1F6"/>
              </a:solidFill>
            </p:spPr>
          </p:sp>
        </p:grpSp>
        <p:sp>
          <p:nvSpPr>
            <p:cNvPr name="AutoShape 5" id="5"/>
            <p:cNvSpPr/>
            <p:nvPr/>
          </p:nvSpPr>
          <p:spPr>
            <a:xfrm rot="0">
              <a:off x="715936" y="479274"/>
              <a:ext cx="762272" cy="0"/>
            </a:xfrm>
            <a:prstGeom prst="line">
              <a:avLst/>
            </a:prstGeom>
            <a:ln cap="rnd" w="63500">
              <a:solidFill>
                <a:srgbClr val="000000"/>
              </a:solidFill>
              <a:prstDash val="solid"/>
              <a:headEnd type="none" len="sm" w="sm"/>
              <a:tailEnd type="triangle" len="med" w="lg"/>
            </a:ln>
          </p:spPr>
        </p:sp>
      </p:grpSp>
      <p:sp>
        <p:nvSpPr>
          <p:cNvPr name="Freeform 6" id="6"/>
          <p:cNvSpPr/>
          <p:nvPr/>
        </p:nvSpPr>
        <p:spPr>
          <a:xfrm flipH="false" flipV="false" rot="0">
            <a:off x="11381758" y="665833"/>
            <a:ext cx="5475622" cy="2767756"/>
          </a:xfrm>
          <a:custGeom>
            <a:avLst/>
            <a:gdLst/>
            <a:ahLst/>
            <a:cxnLst/>
            <a:rect r="r" b="b" t="t" l="l"/>
            <a:pathLst>
              <a:path h="2767756" w="5475622">
                <a:moveTo>
                  <a:pt x="0" y="0"/>
                </a:moveTo>
                <a:lnTo>
                  <a:pt x="5475623" y="0"/>
                </a:lnTo>
                <a:lnTo>
                  <a:pt x="5475623" y="2767756"/>
                </a:lnTo>
                <a:lnTo>
                  <a:pt x="0" y="2767756"/>
                </a:lnTo>
                <a:lnTo>
                  <a:pt x="0" y="0"/>
                </a:lnTo>
                <a:close/>
              </a:path>
            </a:pathLst>
          </a:custGeom>
          <a:blipFill>
            <a:blip r:embed="rId2"/>
            <a:stretch>
              <a:fillRect l="0" t="0" r="0" b="0"/>
            </a:stretch>
          </a:blipFill>
        </p:spPr>
      </p:sp>
      <p:sp>
        <p:nvSpPr>
          <p:cNvPr name="Freeform 7" id="7"/>
          <p:cNvSpPr/>
          <p:nvPr/>
        </p:nvSpPr>
        <p:spPr>
          <a:xfrm flipH="false" flipV="false" rot="0">
            <a:off x="11381758" y="3695534"/>
            <a:ext cx="5475622" cy="2763478"/>
          </a:xfrm>
          <a:custGeom>
            <a:avLst/>
            <a:gdLst/>
            <a:ahLst/>
            <a:cxnLst/>
            <a:rect r="r" b="b" t="t" l="l"/>
            <a:pathLst>
              <a:path h="2763478" w="5475622">
                <a:moveTo>
                  <a:pt x="0" y="0"/>
                </a:moveTo>
                <a:lnTo>
                  <a:pt x="5475623" y="0"/>
                </a:lnTo>
                <a:lnTo>
                  <a:pt x="5475623" y="2763478"/>
                </a:lnTo>
                <a:lnTo>
                  <a:pt x="0" y="2763478"/>
                </a:lnTo>
                <a:lnTo>
                  <a:pt x="0" y="0"/>
                </a:lnTo>
                <a:close/>
              </a:path>
            </a:pathLst>
          </a:custGeom>
          <a:blipFill>
            <a:blip r:embed="rId3"/>
            <a:stretch>
              <a:fillRect l="0" t="0" r="0" b="0"/>
            </a:stretch>
          </a:blipFill>
        </p:spPr>
      </p:sp>
      <p:sp>
        <p:nvSpPr>
          <p:cNvPr name="Freeform 8" id="8"/>
          <p:cNvSpPr/>
          <p:nvPr/>
        </p:nvSpPr>
        <p:spPr>
          <a:xfrm flipH="false" flipV="false" rot="0">
            <a:off x="-1679145" y="-986112"/>
            <a:ext cx="4611421" cy="4681646"/>
          </a:xfrm>
          <a:custGeom>
            <a:avLst/>
            <a:gdLst/>
            <a:ahLst/>
            <a:cxnLst/>
            <a:rect r="r" b="b" t="t" l="l"/>
            <a:pathLst>
              <a:path h="4681646" w="4611421">
                <a:moveTo>
                  <a:pt x="0" y="0"/>
                </a:moveTo>
                <a:lnTo>
                  <a:pt x="4611421" y="0"/>
                </a:lnTo>
                <a:lnTo>
                  <a:pt x="4611421" y="4681646"/>
                </a:lnTo>
                <a:lnTo>
                  <a:pt x="0" y="4681646"/>
                </a:lnTo>
                <a:lnTo>
                  <a:pt x="0" y="0"/>
                </a:lnTo>
                <a:close/>
              </a:path>
            </a:pathLst>
          </a:custGeom>
          <a:blipFill>
            <a:blip r:embed="rId4"/>
            <a:stretch>
              <a:fillRect l="0" t="0" r="0" b="0"/>
            </a:stretch>
          </a:blipFill>
        </p:spPr>
      </p:sp>
      <p:sp>
        <p:nvSpPr>
          <p:cNvPr name="Freeform 9" id="9"/>
          <p:cNvSpPr/>
          <p:nvPr/>
        </p:nvSpPr>
        <p:spPr>
          <a:xfrm flipH="false" flipV="false" rot="0">
            <a:off x="15377223" y="6555940"/>
            <a:ext cx="5821554" cy="6079952"/>
          </a:xfrm>
          <a:custGeom>
            <a:avLst/>
            <a:gdLst/>
            <a:ahLst/>
            <a:cxnLst/>
            <a:rect r="r" b="b" t="t" l="l"/>
            <a:pathLst>
              <a:path h="6079952" w="5821554">
                <a:moveTo>
                  <a:pt x="0" y="0"/>
                </a:moveTo>
                <a:lnTo>
                  <a:pt x="5821554" y="0"/>
                </a:lnTo>
                <a:lnTo>
                  <a:pt x="5821554" y="6079952"/>
                </a:lnTo>
                <a:lnTo>
                  <a:pt x="0" y="6079952"/>
                </a:lnTo>
                <a:lnTo>
                  <a:pt x="0" y="0"/>
                </a:lnTo>
                <a:close/>
              </a:path>
            </a:pathLst>
          </a:custGeom>
          <a:blipFill>
            <a:blip r:embed="rId5"/>
            <a:stretch>
              <a:fillRect l="0" t="0" r="0" b="0"/>
            </a:stretch>
          </a:blipFill>
        </p:spPr>
      </p:sp>
      <p:sp>
        <p:nvSpPr>
          <p:cNvPr name="Freeform 10" id="10"/>
          <p:cNvSpPr/>
          <p:nvPr/>
        </p:nvSpPr>
        <p:spPr>
          <a:xfrm flipH="false" flipV="false" rot="0">
            <a:off x="11381758" y="6725712"/>
            <a:ext cx="5475622" cy="2870204"/>
          </a:xfrm>
          <a:custGeom>
            <a:avLst/>
            <a:gdLst/>
            <a:ahLst/>
            <a:cxnLst/>
            <a:rect r="r" b="b" t="t" l="l"/>
            <a:pathLst>
              <a:path h="2870204" w="5475622">
                <a:moveTo>
                  <a:pt x="0" y="0"/>
                </a:moveTo>
                <a:lnTo>
                  <a:pt x="5475623" y="0"/>
                </a:lnTo>
                <a:lnTo>
                  <a:pt x="5475623" y="2870204"/>
                </a:lnTo>
                <a:lnTo>
                  <a:pt x="0" y="2870204"/>
                </a:lnTo>
                <a:lnTo>
                  <a:pt x="0" y="0"/>
                </a:lnTo>
                <a:close/>
              </a:path>
            </a:pathLst>
          </a:custGeom>
          <a:blipFill>
            <a:blip r:embed="rId6"/>
            <a:stretch>
              <a:fillRect l="0" t="-18923" r="0" b="-11489"/>
            </a:stretch>
          </a:blipFill>
        </p:spPr>
      </p:sp>
      <p:grpSp>
        <p:nvGrpSpPr>
          <p:cNvPr name="Group 11" id="11"/>
          <p:cNvGrpSpPr/>
          <p:nvPr/>
        </p:nvGrpSpPr>
        <p:grpSpPr>
          <a:xfrm rot="0">
            <a:off x="1028700" y="1028700"/>
            <a:ext cx="8664671" cy="5788626"/>
            <a:chOff x="0" y="0"/>
            <a:chExt cx="11552895" cy="7718168"/>
          </a:xfrm>
        </p:grpSpPr>
        <p:sp>
          <p:nvSpPr>
            <p:cNvPr name="TextBox 12" id="12"/>
            <p:cNvSpPr txBox="true"/>
            <p:nvPr/>
          </p:nvSpPr>
          <p:spPr>
            <a:xfrm rot="0">
              <a:off x="0" y="-266700"/>
              <a:ext cx="11552895" cy="4028392"/>
            </a:xfrm>
            <a:prstGeom prst="rect">
              <a:avLst/>
            </a:prstGeom>
          </p:spPr>
          <p:txBody>
            <a:bodyPr anchor="t" rtlCol="false" tIns="0" lIns="0" bIns="0" rIns="0">
              <a:spAutoFit/>
            </a:bodyPr>
            <a:lstStyle/>
            <a:p>
              <a:pPr algn="l">
                <a:lnSpc>
                  <a:spcPts val="11207"/>
                </a:lnSpc>
              </a:pPr>
              <a:r>
                <a:rPr lang="en-US" sz="9339" b="true">
                  <a:solidFill>
                    <a:srgbClr val="000000"/>
                  </a:solidFill>
                  <a:latin typeface="Agrandir Medium"/>
                  <a:ea typeface="Agrandir Medium"/>
                  <a:cs typeface="Agrandir Medium"/>
                  <a:sym typeface="Agrandir Medium"/>
                </a:rPr>
                <a:t>Kashi</a:t>
              </a:r>
            </a:p>
            <a:p>
              <a:pPr algn="l" marL="0" indent="0" lvl="0">
                <a:lnSpc>
                  <a:spcPts val="11207"/>
                </a:lnSpc>
              </a:pPr>
              <a:r>
                <a:rPr lang="en-US" b="true" sz="9339">
                  <a:solidFill>
                    <a:srgbClr val="000000"/>
                  </a:solidFill>
                  <a:latin typeface="Agrandir Medium"/>
                  <a:ea typeface="Agrandir Medium"/>
                  <a:cs typeface="Agrandir Medium"/>
                  <a:sym typeface="Agrandir Medium"/>
                </a:rPr>
                <a:t>Unfold</a:t>
              </a:r>
            </a:p>
          </p:txBody>
        </p:sp>
        <p:sp>
          <p:nvSpPr>
            <p:cNvPr name="TextBox 13" id="13"/>
            <p:cNvSpPr txBox="true"/>
            <p:nvPr/>
          </p:nvSpPr>
          <p:spPr>
            <a:xfrm rot="0">
              <a:off x="0" y="4244137"/>
              <a:ext cx="11552895" cy="3474149"/>
            </a:xfrm>
            <a:prstGeom prst="rect">
              <a:avLst/>
            </a:prstGeom>
          </p:spPr>
          <p:txBody>
            <a:bodyPr anchor="t" rtlCol="false" tIns="0" lIns="0" bIns="0" rIns="0">
              <a:spAutoFit/>
            </a:bodyPr>
            <a:lstStyle/>
            <a:p>
              <a:pPr algn="l">
                <a:lnSpc>
                  <a:spcPts val="5230"/>
                </a:lnSpc>
              </a:pPr>
              <a:r>
                <a:rPr lang="en-US" sz="3735">
                  <a:solidFill>
                    <a:srgbClr val="000000"/>
                  </a:solidFill>
                  <a:latin typeface="Roboto"/>
                  <a:ea typeface="Roboto"/>
                  <a:cs typeface="Roboto"/>
                  <a:sym typeface="Roboto"/>
                </a:rPr>
                <a:t>A website that we have developed to give you a glimpse of varanasi, a tour guide your friend to keep you company in city of Lord Shiva and the City of Ganges.</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DBD4FE"/>
        </a:solidFill>
      </p:bgPr>
    </p:bg>
    <p:spTree>
      <p:nvGrpSpPr>
        <p:cNvPr id="1" name=""/>
        <p:cNvGrpSpPr/>
        <p:nvPr/>
      </p:nvGrpSpPr>
      <p:grpSpPr>
        <a:xfrm>
          <a:off x="0" y="0"/>
          <a:ext cx="0" cy="0"/>
          <a:chOff x="0" y="0"/>
          <a:chExt cx="0" cy="0"/>
        </a:xfrm>
      </p:grpSpPr>
      <p:sp>
        <p:nvSpPr>
          <p:cNvPr name="Freeform 2" id="2"/>
          <p:cNvSpPr/>
          <p:nvPr/>
        </p:nvSpPr>
        <p:spPr>
          <a:xfrm flipH="false" flipV="false" rot="0">
            <a:off x="-1277011" y="-1566488"/>
            <a:ext cx="4611421" cy="4681646"/>
          </a:xfrm>
          <a:custGeom>
            <a:avLst/>
            <a:gdLst/>
            <a:ahLst/>
            <a:cxnLst/>
            <a:rect r="r" b="b" t="t" l="l"/>
            <a:pathLst>
              <a:path h="4681646" w="4611421">
                <a:moveTo>
                  <a:pt x="0" y="0"/>
                </a:moveTo>
                <a:lnTo>
                  <a:pt x="4611422" y="0"/>
                </a:lnTo>
                <a:lnTo>
                  <a:pt x="4611422" y="4681646"/>
                </a:lnTo>
                <a:lnTo>
                  <a:pt x="0" y="4681646"/>
                </a:lnTo>
                <a:lnTo>
                  <a:pt x="0" y="0"/>
                </a:lnTo>
                <a:close/>
              </a:path>
            </a:pathLst>
          </a:custGeom>
          <a:blipFill>
            <a:blip r:embed="rId2">
              <a:alphaModFix amt="64000"/>
            </a:blip>
            <a:stretch>
              <a:fillRect l="0" t="0" r="0" b="0"/>
            </a:stretch>
          </a:blipFill>
        </p:spPr>
      </p:sp>
      <p:sp>
        <p:nvSpPr>
          <p:cNvPr name="Freeform 3" id="3"/>
          <p:cNvSpPr/>
          <p:nvPr/>
        </p:nvSpPr>
        <p:spPr>
          <a:xfrm flipH="false" flipV="false" rot="0">
            <a:off x="14097719" y="6439080"/>
            <a:ext cx="5821554" cy="6079952"/>
          </a:xfrm>
          <a:custGeom>
            <a:avLst/>
            <a:gdLst/>
            <a:ahLst/>
            <a:cxnLst/>
            <a:rect r="r" b="b" t="t" l="l"/>
            <a:pathLst>
              <a:path h="6079952" w="5821554">
                <a:moveTo>
                  <a:pt x="0" y="0"/>
                </a:moveTo>
                <a:lnTo>
                  <a:pt x="5821555" y="0"/>
                </a:lnTo>
                <a:lnTo>
                  <a:pt x="5821555" y="6079952"/>
                </a:lnTo>
                <a:lnTo>
                  <a:pt x="0" y="6079952"/>
                </a:lnTo>
                <a:lnTo>
                  <a:pt x="0" y="0"/>
                </a:lnTo>
                <a:close/>
              </a:path>
            </a:pathLst>
          </a:custGeom>
          <a:blipFill>
            <a:blip r:embed="rId3">
              <a:alphaModFix amt="78000"/>
            </a:blip>
            <a:stretch>
              <a:fillRect l="0" t="0" r="0" b="0"/>
            </a:stretch>
          </a:blipFill>
        </p:spPr>
      </p:sp>
      <p:sp>
        <p:nvSpPr>
          <p:cNvPr name="TextBox 4" id="4"/>
          <p:cNvSpPr txBox="true"/>
          <p:nvPr/>
        </p:nvSpPr>
        <p:spPr>
          <a:xfrm rot="0">
            <a:off x="9139238" y="4819967"/>
            <a:ext cx="9525" cy="580390"/>
          </a:xfrm>
          <a:prstGeom prst="rect">
            <a:avLst/>
          </a:prstGeom>
        </p:spPr>
        <p:txBody>
          <a:bodyPr anchor="t" rtlCol="false" tIns="0" lIns="0" bIns="0" rIns="0">
            <a:spAutoFit/>
          </a:bodyPr>
          <a:lstStyle/>
          <a:p>
            <a:pPr algn="ctr">
              <a:lnSpc>
                <a:spcPts val="4759"/>
              </a:lnSpc>
              <a:spcBef>
                <a:spcPct val="0"/>
              </a:spcBef>
            </a:pPr>
          </a:p>
        </p:txBody>
      </p:sp>
      <p:sp>
        <p:nvSpPr>
          <p:cNvPr name="TextBox 5" id="5"/>
          <p:cNvSpPr txBox="true"/>
          <p:nvPr/>
        </p:nvSpPr>
        <p:spPr>
          <a:xfrm rot="0">
            <a:off x="3866480" y="-97472"/>
            <a:ext cx="10545514" cy="1823719"/>
          </a:xfrm>
          <a:prstGeom prst="rect">
            <a:avLst/>
          </a:prstGeom>
        </p:spPr>
        <p:txBody>
          <a:bodyPr anchor="t" rtlCol="false" tIns="0" lIns="0" bIns="0" rIns="0">
            <a:spAutoFit/>
          </a:bodyPr>
          <a:lstStyle/>
          <a:p>
            <a:pPr algn="ctr">
              <a:lnSpc>
                <a:spcPts val="12880"/>
              </a:lnSpc>
            </a:pPr>
            <a:r>
              <a:rPr lang="en-US" sz="9200" b="true">
                <a:solidFill>
                  <a:srgbClr val="000000"/>
                </a:solidFill>
                <a:latin typeface="Agrandir Bold"/>
                <a:ea typeface="Agrandir Bold"/>
                <a:cs typeface="Agrandir Bold"/>
                <a:sym typeface="Agrandir Bold"/>
              </a:rPr>
              <a:t>Aim of the Project</a:t>
            </a:r>
          </a:p>
        </p:txBody>
      </p:sp>
      <p:sp>
        <p:nvSpPr>
          <p:cNvPr name="TextBox 6" id="6"/>
          <p:cNvSpPr txBox="true"/>
          <p:nvPr/>
        </p:nvSpPr>
        <p:spPr>
          <a:xfrm rot="0">
            <a:off x="2278130" y="1659572"/>
            <a:ext cx="13741266" cy="53809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The aim of the Kashi Unfold website is to provide a user-friendly platform that simplifies travel planning for visitors to Varanasi. It seeks to offer comprehensive information on accommodations, famous attractions, and transportation options, ensuring that travelers can effortlessly explore the city's spiritual, cultural, and historical landmarks. The website’s goal is to enhance the visitor experience by helping them make informed decisions, create personalized itineraries, and enjoy a hassle-free journey through the sacred and vibrant city of Banaras.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DBD4FE"/>
        </a:solidFill>
      </p:bgPr>
    </p:bg>
    <p:spTree>
      <p:nvGrpSpPr>
        <p:cNvPr id="1" name=""/>
        <p:cNvGrpSpPr/>
        <p:nvPr/>
      </p:nvGrpSpPr>
      <p:grpSpPr>
        <a:xfrm>
          <a:off x="0" y="0"/>
          <a:ext cx="0" cy="0"/>
          <a:chOff x="0" y="0"/>
          <a:chExt cx="0" cy="0"/>
        </a:xfrm>
      </p:grpSpPr>
      <p:sp>
        <p:nvSpPr>
          <p:cNvPr name="Freeform 2" id="2"/>
          <p:cNvSpPr/>
          <p:nvPr/>
        </p:nvSpPr>
        <p:spPr>
          <a:xfrm flipH="false" flipV="false" rot="0">
            <a:off x="-2154174" y="-936452"/>
            <a:ext cx="5821554" cy="6079952"/>
          </a:xfrm>
          <a:custGeom>
            <a:avLst/>
            <a:gdLst/>
            <a:ahLst/>
            <a:cxnLst/>
            <a:rect r="r" b="b" t="t" l="l"/>
            <a:pathLst>
              <a:path h="6079952" w="5821554">
                <a:moveTo>
                  <a:pt x="0" y="0"/>
                </a:moveTo>
                <a:lnTo>
                  <a:pt x="5821554" y="0"/>
                </a:lnTo>
                <a:lnTo>
                  <a:pt x="5821554" y="6079952"/>
                </a:lnTo>
                <a:lnTo>
                  <a:pt x="0" y="6079952"/>
                </a:lnTo>
                <a:lnTo>
                  <a:pt x="0" y="0"/>
                </a:lnTo>
                <a:close/>
              </a:path>
            </a:pathLst>
          </a:custGeom>
          <a:blipFill>
            <a:blip r:embed="rId2">
              <a:alphaModFix amt="60000"/>
            </a:blip>
            <a:stretch>
              <a:fillRect l="0" t="0" r="0" b="0"/>
            </a:stretch>
          </a:blipFill>
        </p:spPr>
      </p:sp>
      <p:sp>
        <p:nvSpPr>
          <p:cNvPr name="Freeform 3" id="3"/>
          <p:cNvSpPr/>
          <p:nvPr/>
        </p:nvSpPr>
        <p:spPr>
          <a:xfrm flipH="false" flipV="false" rot="0">
            <a:off x="14032386" y="5613857"/>
            <a:ext cx="6453828" cy="6276348"/>
          </a:xfrm>
          <a:custGeom>
            <a:avLst/>
            <a:gdLst/>
            <a:ahLst/>
            <a:cxnLst/>
            <a:rect r="r" b="b" t="t" l="l"/>
            <a:pathLst>
              <a:path h="6276348" w="6453828">
                <a:moveTo>
                  <a:pt x="0" y="0"/>
                </a:moveTo>
                <a:lnTo>
                  <a:pt x="6453828" y="0"/>
                </a:lnTo>
                <a:lnTo>
                  <a:pt x="6453828" y="6276348"/>
                </a:lnTo>
                <a:lnTo>
                  <a:pt x="0" y="6276348"/>
                </a:lnTo>
                <a:lnTo>
                  <a:pt x="0" y="0"/>
                </a:lnTo>
                <a:close/>
              </a:path>
            </a:pathLst>
          </a:custGeom>
          <a:blipFill>
            <a:blip r:embed="rId3">
              <a:alphaModFix amt="65000"/>
            </a:blip>
            <a:stretch>
              <a:fillRect l="0" t="0" r="0" b="0"/>
            </a:stretch>
          </a:blipFill>
        </p:spPr>
      </p:sp>
      <p:sp>
        <p:nvSpPr>
          <p:cNvPr name="TextBox 4" id="4"/>
          <p:cNvSpPr txBox="true"/>
          <p:nvPr/>
        </p:nvSpPr>
        <p:spPr>
          <a:xfrm rot="0">
            <a:off x="9139238" y="4819967"/>
            <a:ext cx="9525" cy="580390"/>
          </a:xfrm>
          <a:prstGeom prst="rect">
            <a:avLst/>
          </a:prstGeom>
        </p:spPr>
        <p:txBody>
          <a:bodyPr anchor="t" rtlCol="false" tIns="0" lIns="0" bIns="0" rIns="0">
            <a:spAutoFit/>
          </a:bodyPr>
          <a:lstStyle/>
          <a:p>
            <a:pPr algn="ctr">
              <a:lnSpc>
                <a:spcPts val="4759"/>
              </a:lnSpc>
              <a:spcBef>
                <a:spcPct val="0"/>
              </a:spcBef>
            </a:pPr>
          </a:p>
        </p:txBody>
      </p:sp>
      <p:sp>
        <p:nvSpPr>
          <p:cNvPr name="TextBox 5" id="5"/>
          <p:cNvSpPr txBox="true"/>
          <p:nvPr/>
        </p:nvSpPr>
        <p:spPr>
          <a:xfrm rot="0">
            <a:off x="4507889" y="2628"/>
            <a:ext cx="9281747" cy="1652094"/>
          </a:xfrm>
          <a:prstGeom prst="rect">
            <a:avLst/>
          </a:prstGeom>
        </p:spPr>
        <p:txBody>
          <a:bodyPr anchor="t" rtlCol="false" tIns="0" lIns="0" bIns="0" rIns="0">
            <a:spAutoFit/>
          </a:bodyPr>
          <a:lstStyle/>
          <a:p>
            <a:pPr algn="ctr">
              <a:lnSpc>
                <a:spcPts val="11559"/>
              </a:lnSpc>
            </a:pPr>
            <a:r>
              <a:rPr lang="en-US" sz="8256">
                <a:solidFill>
                  <a:srgbClr val="000000"/>
                </a:solidFill>
                <a:latin typeface="Agrandir"/>
                <a:ea typeface="Agrandir"/>
                <a:cs typeface="Agrandir"/>
                <a:sym typeface="Agrandir"/>
              </a:rPr>
              <a:t>Technical Features</a:t>
            </a:r>
          </a:p>
        </p:txBody>
      </p:sp>
      <p:sp>
        <p:nvSpPr>
          <p:cNvPr name="TextBox 6" id="6"/>
          <p:cNvSpPr txBox="true"/>
          <p:nvPr/>
        </p:nvSpPr>
        <p:spPr>
          <a:xfrm rot="0">
            <a:off x="302351" y="1389837"/>
            <a:ext cx="12751411" cy="8381365"/>
          </a:xfrm>
          <a:prstGeom prst="rect">
            <a:avLst/>
          </a:prstGeom>
        </p:spPr>
        <p:txBody>
          <a:bodyPr anchor="t" rtlCol="false" tIns="0" lIns="0" bIns="0" rIns="0">
            <a:spAutoFit/>
          </a:bodyPr>
          <a:lstStyle/>
          <a:p>
            <a:pPr algn="just">
              <a:lnSpc>
                <a:spcPts val="4759"/>
              </a:lnSpc>
            </a:pPr>
            <a:r>
              <a:rPr lang="en-US" sz="3399">
                <a:solidFill>
                  <a:srgbClr val="000000"/>
                </a:solidFill>
                <a:latin typeface="Canva Sans"/>
                <a:ea typeface="Canva Sans"/>
                <a:cs typeface="Canva Sans"/>
                <a:sym typeface="Canva Sans"/>
              </a:rPr>
              <a:t>Technical Features of the Website:</a:t>
            </a:r>
          </a:p>
          <a:p>
            <a:pPr algn="just" marL="734059" indent="-367030" lvl="1">
              <a:lnSpc>
                <a:spcPts val="4759"/>
              </a:lnSpc>
              <a:buFont typeface="Arial"/>
              <a:buChar char="•"/>
            </a:pPr>
            <a:r>
              <a:rPr lang="en-US" sz="3399">
                <a:solidFill>
                  <a:srgbClr val="000000"/>
                </a:solidFill>
                <a:latin typeface="Canva Sans"/>
                <a:ea typeface="Canva Sans"/>
                <a:cs typeface="Canva Sans"/>
                <a:sym typeface="Canva Sans"/>
              </a:rPr>
              <a:t>Frontend:</a:t>
            </a:r>
          </a:p>
          <a:p>
            <a:pPr algn="just" marL="1468119" indent="-489373" lvl="2">
              <a:lnSpc>
                <a:spcPts val="4759"/>
              </a:lnSpc>
              <a:buFont typeface="Arial"/>
              <a:buChar char="⚬"/>
            </a:pPr>
            <a:r>
              <a:rPr lang="en-US" sz="3399">
                <a:solidFill>
                  <a:srgbClr val="000000"/>
                </a:solidFill>
                <a:latin typeface="Canva Sans"/>
                <a:ea typeface="Canva Sans"/>
                <a:cs typeface="Canva Sans"/>
                <a:sym typeface="Canva Sans"/>
              </a:rPr>
              <a:t>HTML: Structures the content and layout of the website, organizing text, images, links, and other elements.</a:t>
            </a:r>
          </a:p>
          <a:p>
            <a:pPr algn="just" marL="1468119" indent="-489373" lvl="2">
              <a:lnSpc>
                <a:spcPts val="4759"/>
              </a:lnSpc>
              <a:buFont typeface="Arial"/>
              <a:buChar char="⚬"/>
            </a:pPr>
            <a:r>
              <a:rPr lang="en-US" sz="3399">
                <a:solidFill>
                  <a:srgbClr val="000000"/>
                </a:solidFill>
                <a:latin typeface="Canva Sans"/>
                <a:ea typeface="Canva Sans"/>
                <a:cs typeface="Canva Sans"/>
                <a:sym typeface="Canva Sans"/>
              </a:rPr>
              <a:t>CSS: Styles the appearance of the website, including colors, fonts, layout, and responsiveness for a visually appealing design.</a:t>
            </a:r>
          </a:p>
          <a:p>
            <a:pPr algn="just" marL="734059" indent="-367030" lvl="1">
              <a:lnSpc>
                <a:spcPts val="4759"/>
              </a:lnSpc>
              <a:buFont typeface="Arial"/>
              <a:buChar char="•"/>
            </a:pPr>
            <a:r>
              <a:rPr lang="en-US" sz="3399">
                <a:solidFill>
                  <a:srgbClr val="000000"/>
                </a:solidFill>
                <a:latin typeface="Canva Sans"/>
                <a:ea typeface="Canva Sans"/>
                <a:cs typeface="Canva Sans"/>
                <a:sym typeface="Canva Sans"/>
              </a:rPr>
              <a:t>Backend:</a:t>
            </a:r>
          </a:p>
          <a:p>
            <a:pPr algn="just" marL="1468119" indent="-489373" lvl="2">
              <a:lnSpc>
                <a:spcPts val="4759"/>
              </a:lnSpc>
              <a:buFont typeface="Arial"/>
              <a:buChar char="⚬"/>
            </a:pPr>
            <a:r>
              <a:rPr lang="en-US" sz="3399">
                <a:solidFill>
                  <a:srgbClr val="000000"/>
                </a:solidFill>
                <a:latin typeface="Canva Sans"/>
                <a:ea typeface="Canva Sans"/>
                <a:cs typeface="Canva Sans"/>
                <a:sym typeface="Canva Sans"/>
              </a:rPr>
              <a:t>JavaScript: Handles server-side logic, processes user requests, and manages dynamic content, ensuring smooth functionality and interaction between the frontend and backend.</a:t>
            </a:r>
          </a:p>
          <a:p>
            <a:pPr algn="just">
              <a:lnSpc>
                <a:spcPts val="4759"/>
              </a:lnSpc>
            </a:pPr>
          </a:p>
        </p:txBody>
      </p:sp>
      <p:sp>
        <p:nvSpPr>
          <p:cNvPr name="Freeform 7" id="7"/>
          <p:cNvSpPr/>
          <p:nvPr/>
        </p:nvSpPr>
        <p:spPr>
          <a:xfrm flipH="false" flipV="false" rot="70277">
            <a:off x="14596976" y="429255"/>
            <a:ext cx="2631464" cy="3046250"/>
          </a:xfrm>
          <a:custGeom>
            <a:avLst/>
            <a:gdLst/>
            <a:ahLst/>
            <a:cxnLst/>
            <a:rect r="r" b="b" t="t" l="l"/>
            <a:pathLst>
              <a:path h="3046250" w="2631464">
                <a:moveTo>
                  <a:pt x="0" y="0"/>
                </a:moveTo>
                <a:lnTo>
                  <a:pt x="2631464" y="0"/>
                </a:lnTo>
                <a:lnTo>
                  <a:pt x="2631464" y="3046250"/>
                </a:lnTo>
                <a:lnTo>
                  <a:pt x="0" y="3046250"/>
                </a:lnTo>
                <a:lnTo>
                  <a:pt x="0" y="0"/>
                </a:lnTo>
                <a:close/>
              </a:path>
            </a:pathLst>
          </a:custGeom>
          <a:blipFill>
            <a:blip r:embed="rId4"/>
            <a:stretch>
              <a:fillRect l="-7803" t="0" r="-7959" b="0"/>
            </a:stretch>
          </a:blipFill>
        </p:spPr>
      </p:sp>
      <p:sp>
        <p:nvSpPr>
          <p:cNvPr name="Freeform 8" id="8"/>
          <p:cNvSpPr/>
          <p:nvPr/>
        </p:nvSpPr>
        <p:spPr>
          <a:xfrm flipH="false" flipV="false" rot="0">
            <a:off x="14669975" y="3661005"/>
            <a:ext cx="2406808" cy="3233496"/>
          </a:xfrm>
          <a:custGeom>
            <a:avLst/>
            <a:gdLst/>
            <a:ahLst/>
            <a:cxnLst/>
            <a:rect r="r" b="b" t="t" l="l"/>
            <a:pathLst>
              <a:path h="3233496" w="2406808">
                <a:moveTo>
                  <a:pt x="0" y="0"/>
                </a:moveTo>
                <a:lnTo>
                  <a:pt x="2406807" y="0"/>
                </a:lnTo>
                <a:lnTo>
                  <a:pt x="2406807" y="3233496"/>
                </a:lnTo>
                <a:lnTo>
                  <a:pt x="0" y="3233496"/>
                </a:lnTo>
                <a:lnTo>
                  <a:pt x="0" y="0"/>
                </a:lnTo>
                <a:close/>
              </a:path>
            </a:pathLst>
          </a:custGeom>
          <a:blipFill>
            <a:blip r:embed="rId5"/>
            <a:stretch>
              <a:fillRect l="0" t="-2089" r="0" b="-3062"/>
            </a:stretch>
          </a:blipFill>
        </p:spPr>
      </p:sp>
      <p:sp>
        <p:nvSpPr>
          <p:cNvPr name="Freeform 9" id="9"/>
          <p:cNvSpPr/>
          <p:nvPr/>
        </p:nvSpPr>
        <p:spPr>
          <a:xfrm flipH="false" flipV="false" rot="0">
            <a:off x="14380005" y="7157511"/>
            <a:ext cx="2879295" cy="2613691"/>
          </a:xfrm>
          <a:custGeom>
            <a:avLst/>
            <a:gdLst/>
            <a:ahLst/>
            <a:cxnLst/>
            <a:rect r="r" b="b" t="t" l="l"/>
            <a:pathLst>
              <a:path h="2613691" w="2879295">
                <a:moveTo>
                  <a:pt x="0" y="0"/>
                </a:moveTo>
                <a:lnTo>
                  <a:pt x="2879295" y="0"/>
                </a:lnTo>
                <a:lnTo>
                  <a:pt x="2879295" y="2613691"/>
                </a:lnTo>
                <a:lnTo>
                  <a:pt x="0" y="2613691"/>
                </a:lnTo>
                <a:lnTo>
                  <a:pt x="0" y="0"/>
                </a:lnTo>
                <a:close/>
              </a:path>
            </a:pathLst>
          </a:custGeom>
          <a:blipFill>
            <a:blip r:embed="rId6"/>
            <a:stretch>
              <a:fillRect l="-28226" t="0" r="-33872"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DBD4FE"/>
        </a:solidFill>
      </p:bgPr>
    </p:bg>
    <p:spTree>
      <p:nvGrpSpPr>
        <p:cNvPr id="1" name=""/>
        <p:cNvGrpSpPr/>
        <p:nvPr/>
      </p:nvGrpSpPr>
      <p:grpSpPr>
        <a:xfrm>
          <a:off x="0" y="0"/>
          <a:ext cx="0" cy="0"/>
          <a:chOff x="0" y="0"/>
          <a:chExt cx="0" cy="0"/>
        </a:xfrm>
      </p:grpSpPr>
      <p:sp>
        <p:nvSpPr>
          <p:cNvPr name="TextBox 2" id="2"/>
          <p:cNvSpPr txBox="true"/>
          <p:nvPr/>
        </p:nvSpPr>
        <p:spPr>
          <a:xfrm rot="0">
            <a:off x="4467863" y="116091"/>
            <a:ext cx="9360163" cy="1338093"/>
          </a:xfrm>
          <a:prstGeom prst="rect">
            <a:avLst/>
          </a:prstGeom>
        </p:spPr>
        <p:txBody>
          <a:bodyPr anchor="t" rtlCol="false" tIns="0" lIns="0" bIns="0" rIns="0">
            <a:spAutoFit/>
          </a:bodyPr>
          <a:lstStyle/>
          <a:p>
            <a:pPr algn="ctr" marL="0" indent="0" lvl="0">
              <a:lnSpc>
                <a:spcPts val="8966"/>
              </a:lnSpc>
            </a:pPr>
            <a:r>
              <a:rPr lang="en-US" b="true" sz="7471">
                <a:solidFill>
                  <a:srgbClr val="000000"/>
                </a:solidFill>
                <a:latin typeface="Agrandir Medium"/>
                <a:ea typeface="Agrandir Medium"/>
                <a:cs typeface="Agrandir Medium"/>
                <a:sym typeface="Agrandir Medium"/>
              </a:rPr>
              <a:t>About Banaras</a:t>
            </a:r>
          </a:p>
        </p:txBody>
      </p:sp>
      <p:sp>
        <p:nvSpPr>
          <p:cNvPr name="Freeform 3" id="3"/>
          <p:cNvSpPr/>
          <p:nvPr/>
        </p:nvSpPr>
        <p:spPr>
          <a:xfrm flipH="false" flipV="true" rot="1516451">
            <a:off x="12878848" y="5964940"/>
            <a:ext cx="6578487" cy="6586721"/>
          </a:xfrm>
          <a:custGeom>
            <a:avLst/>
            <a:gdLst/>
            <a:ahLst/>
            <a:cxnLst/>
            <a:rect r="r" b="b" t="t" l="l"/>
            <a:pathLst>
              <a:path h="6586721" w="6578487">
                <a:moveTo>
                  <a:pt x="0" y="6586720"/>
                </a:moveTo>
                <a:lnTo>
                  <a:pt x="6578487" y="6586720"/>
                </a:lnTo>
                <a:lnTo>
                  <a:pt x="6578487" y="0"/>
                </a:lnTo>
                <a:lnTo>
                  <a:pt x="0" y="0"/>
                </a:lnTo>
                <a:lnTo>
                  <a:pt x="0" y="6586720"/>
                </a:lnTo>
                <a:close/>
              </a:path>
            </a:pathLst>
          </a:custGeom>
          <a:blipFill>
            <a:blip r:embed="rId2"/>
            <a:stretch>
              <a:fillRect l="0" t="0" r="0" b="0"/>
            </a:stretch>
          </a:blipFill>
        </p:spPr>
      </p:sp>
      <p:sp>
        <p:nvSpPr>
          <p:cNvPr name="TextBox 4" id="4"/>
          <p:cNvSpPr txBox="true"/>
          <p:nvPr/>
        </p:nvSpPr>
        <p:spPr>
          <a:xfrm rot="0">
            <a:off x="9140055" y="981075"/>
            <a:ext cx="7889" cy="473110"/>
          </a:xfrm>
          <a:prstGeom prst="rect">
            <a:avLst/>
          </a:prstGeom>
        </p:spPr>
        <p:txBody>
          <a:bodyPr anchor="t" rtlCol="false" tIns="0" lIns="0" bIns="0" rIns="0">
            <a:spAutoFit/>
          </a:bodyPr>
          <a:lstStyle/>
          <a:p>
            <a:pPr algn="ctr">
              <a:lnSpc>
                <a:spcPts val="3942"/>
              </a:lnSpc>
            </a:pPr>
          </a:p>
        </p:txBody>
      </p:sp>
      <p:sp>
        <p:nvSpPr>
          <p:cNvPr name="TextBox 5" id="5"/>
          <p:cNvSpPr txBox="true"/>
          <p:nvPr/>
        </p:nvSpPr>
        <p:spPr>
          <a:xfrm rot="0">
            <a:off x="1580645" y="1819592"/>
            <a:ext cx="15134599" cy="6581140"/>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000000"/>
                </a:solidFill>
                <a:latin typeface="Canva Sans"/>
                <a:ea typeface="Canva Sans"/>
                <a:cs typeface="Canva Sans"/>
                <a:sym typeface="Canva Sans"/>
              </a:rPr>
              <a:t>Banaras, also known as Varanasi or Kashi, is a revered spiritual city and one of the oldest continuously inhabited places in the world.</a:t>
            </a:r>
          </a:p>
          <a:p>
            <a:pPr algn="just" marL="734059" indent="-367030" lvl="1">
              <a:lnSpc>
                <a:spcPts val="4759"/>
              </a:lnSpc>
              <a:buFont typeface="Arial"/>
              <a:buChar char="•"/>
            </a:pPr>
            <a:r>
              <a:rPr lang="en-US" sz="3399">
                <a:solidFill>
                  <a:srgbClr val="000000"/>
                </a:solidFill>
                <a:latin typeface="Canva Sans"/>
                <a:ea typeface="Canva Sans"/>
                <a:cs typeface="Canva Sans"/>
                <a:sym typeface="Canva Sans"/>
              </a:rPr>
              <a:t> Often called the "City of Temples," it is home to thousands of shrines and temples, with the Kashi Vishwanath Temple dedicated to Lord Shiva being the most prominent. </a:t>
            </a:r>
          </a:p>
          <a:p>
            <a:pPr algn="just" marL="734059" indent="-367030" lvl="1">
              <a:lnSpc>
                <a:spcPts val="4759"/>
              </a:lnSpc>
              <a:buFont typeface="Arial"/>
              <a:buChar char="•"/>
            </a:pPr>
            <a:r>
              <a:rPr lang="en-US" sz="3399">
                <a:solidFill>
                  <a:srgbClr val="000000"/>
                </a:solidFill>
                <a:latin typeface="Canva Sans"/>
                <a:ea typeface="Canva Sans"/>
                <a:cs typeface="Canva Sans"/>
                <a:sym typeface="Canva Sans"/>
              </a:rPr>
              <a:t>Banaras holds immense religious significance in Hinduism as it is believed to be Lord Shiva's abode, where the cycle of life and death meets spiritual liberation.</a:t>
            </a:r>
          </a:p>
          <a:p>
            <a:pPr algn="just" marL="734059" indent="-367030" lvl="1">
              <a:lnSpc>
                <a:spcPts val="4759"/>
              </a:lnSpc>
              <a:buFont typeface="Arial"/>
              <a:buChar char="•"/>
            </a:pPr>
            <a:r>
              <a:rPr lang="en-US" sz="3399">
                <a:solidFill>
                  <a:srgbClr val="000000"/>
                </a:solidFill>
                <a:latin typeface="Canva Sans"/>
                <a:ea typeface="Canva Sans"/>
                <a:cs typeface="Canva Sans"/>
                <a:sym typeface="Canva Sans"/>
              </a:rPr>
              <a:t> Located on the sacred banks of the Ganges River, the city attracts millions of pilgrims and tourists seeking divine blessings and spiritual enlightenment.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DBD4FE"/>
        </a:solidFill>
      </p:bgPr>
    </p:bg>
    <p:spTree>
      <p:nvGrpSpPr>
        <p:cNvPr id="1" name=""/>
        <p:cNvGrpSpPr/>
        <p:nvPr/>
      </p:nvGrpSpPr>
      <p:grpSpPr>
        <a:xfrm>
          <a:off x="0" y="0"/>
          <a:ext cx="0" cy="0"/>
          <a:chOff x="0" y="0"/>
          <a:chExt cx="0" cy="0"/>
        </a:xfrm>
      </p:grpSpPr>
      <p:sp>
        <p:nvSpPr>
          <p:cNvPr name="Freeform 2" id="2"/>
          <p:cNvSpPr/>
          <p:nvPr/>
        </p:nvSpPr>
        <p:spPr>
          <a:xfrm flipH="false" flipV="false" rot="0">
            <a:off x="13820389" y="7148826"/>
            <a:ext cx="6453828" cy="6276348"/>
          </a:xfrm>
          <a:custGeom>
            <a:avLst/>
            <a:gdLst/>
            <a:ahLst/>
            <a:cxnLst/>
            <a:rect r="r" b="b" t="t" l="l"/>
            <a:pathLst>
              <a:path h="6276348" w="6453828">
                <a:moveTo>
                  <a:pt x="0" y="0"/>
                </a:moveTo>
                <a:lnTo>
                  <a:pt x="6453828" y="0"/>
                </a:lnTo>
                <a:lnTo>
                  <a:pt x="6453828" y="6276348"/>
                </a:lnTo>
                <a:lnTo>
                  <a:pt x="0" y="6276348"/>
                </a:lnTo>
                <a:lnTo>
                  <a:pt x="0" y="0"/>
                </a:lnTo>
                <a:close/>
              </a:path>
            </a:pathLst>
          </a:custGeom>
          <a:blipFill>
            <a:blip r:embed="rId2"/>
            <a:stretch>
              <a:fillRect l="0" t="0" r="0" b="0"/>
            </a:stretch>
          </a:blipFill>
        </p:spPr>
      </p:sp>
      <p:sp>
        <p:nvSpPr>
          <p:cNvPr name="TextBox 3" id="3"/>
          <p:cNvSpPr txBox="true"/>
          <p:nvPr/>
        </p:nvSpPr>
        <p:spPr>
          <a:xfrm rot="0">
            <a:off x="2520672" y="1659572"/>
            <a:ext cx="13818008" cy="77812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The Kashi Unfold website is a comprehensive platform designed to help travelers plan their trip to Varanasi with ease. It offers a curated selection of hotels, ranging from luxury to budget-friendly, allowing users to find the ideal place to stay. The site also provides a list of famous attractions, including temples, ghats, and historical sites, along with helpful travel tips. Additionally, it offers information on local transportation options, ensuring smooth navigation through the city. Whether you're seeking accommodation, sightseeing, or transport advice, this website simplifies your Varanasi travel experience.</a:t>
            </a:r>
          </a:p>
          <a:p>
            <a:pPr algn="ctr">
              <a:lnSpc>
                <a:spcPts val="4759"/>
              </a:lnSpc>
            </a:pPr>
          </a:p>
          <a:p>
            <a:pPr algn="ctr">
              <a:lnSpc>
                <a:spcPts val="4759"/>
              </a:lnSpc>
            </a:pPr>
            <a:r>
              <a:rPr lang="en-US" sz="3399">
                <a:solidFill>
                  <a:srgbClr val="000000"/>
                </a:solidFill>
                <a:latin typeface="Canva Sans"/>
                <a:ea typeface="Canva Sans"/>
                <a:cs typeface="Canva Sans"/>
                <a:sym typeface="Canva Sans"/>
              </a:rPr>
              <a:t>4o</a:t>
            </a:r>
          </a:p>
          <a:p>
            <a:pPr algn="ctr">
              <a:lnSpc>
                <a:spcPts val="4759"/>
              </a:lnSpc>
            </a:pPr>
          </a:p>
        </p:txBody>
      </p:sp>
      <p:sp>
        <p:nvSpPr>
          <p:cNvPr name="Freeform 4" id="4"/>
          <p:cNvSpPr/>
          <p:nvPr/>
        </p:nvSpPr>
        <p:spPr>
          <a:xfrm flipH="false" flipV="false" rot="0">
            <a:off x="-1881972" y="-1312123"/>
            <a:ext cx="4611421" cy="4681646"/>
          </a:xfrm>
          <a:custGeom>
            <a:avLst/>
            <a:gdLst/>
            <a:ahLst/>
            <a:cxnLst/>
            <a:rect r="r" b="b" t="t" l="l"/>
            <a:pathLst>
              <a:path h="4681646" w="4611421">
                <a:moveTo>
                  <a:pt x="0" y="0"/>
                </a:moveTo>
                <a:lnTo>
                  <a:pt x="4611421" y="0"/>
                </a:lnTo>
                <a:lnTo>
                  <a:pt x="4611421" y="4681646"/>
                </a:lnTo>
                <a:lnTo>
                  <a:pt x="0" y="4681646"/>
                </a:lnTo>
                <a:lnTo>
                  <a:pt x="0" y="0"/>
                </a:lnTo>
                <a:close/>
              </a:path>
            </a:pathLst>
          </a:custGeom>
          <a:blipFill>
            <a:blip r:embed="rId3"/>
            <a:stretch>
              <a:fillRect l="0" t="0" r="0" b="0"/>
            </a:stretch>
          </a:blipFill>
        </p:spPr>
      </p:sp>
      <p:sp>
        <p:nvSpPr>
          <p:cNvPr name="TextBox 5" id="5"/>
          <p:cNvSpPr txBox="true"/>
          <p:nvPr/>
        </p:nvSpPr>
        <p:spPr>
          <a:xfrm rot="0">
            <a:off x="3947220" y="-97472"/>
            <a:ext cx="10393561" cy="1823719"/>
          </a:xfrm>
          <a:prstGeom prst="rect">
            <a:avLst/>
          </a:prstGeom>
        </p:spPr>
        <p:txBody>
          <a:bodyPr anchor="t" rtlCol="false" tIns="0" lIns="0" bIns="0" rIns="0">
            <a:spAutoFit/>
          </a:bodyPr>
          <a:lstStyle/>
          <a:p>
            <a:pPr algn="ctr">
              <a:lnSpc>
                <a:spcPts val="12880"/>
              </a:lnSpc>
            </a:pPr>
            <a:r>
              <a:rPr lang="en-US" sz="9200">
                <a:solidFill>
                  <a:srgbClr val="000000"/>
                </a:solidFill>
                <a:latin typeface="Agrandir"/>
                <a:ea typeface="Agrandir"/>
                <a:cs typeface="Agrandir"/>
                <a:sym typeface="Agrandir"/>
              </a:rPr>
              <a:t>About the Website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DBD4FE"/>
        </a:solidFill>
      </p:bgPr>
    </p:bg>
    <p:spTree>
      <p:nvGrpSpPr>
        <p:cNvPr id="1" name=""/>
        <p:cNvGrpSpPr/>
        <p:nvPr/>
      </p:nvGrpSpPr>
      <p:grpSpPr>
        <a:xfrm>
          <a:off x="0" y="0"/>
          <a:ext cx="0" cy="0"/>
          <a:chOff x="0" y="0"/>
          <a:chExt cx="0" cy="0"/>
        </a:xfrm>
      </p:grpSpPr>
      <p:sp>
        <p:nvSpPr>
          <p:cNvPr name="TextBox 2" id="2"/>
          <p:cNvSpPr txBox="true"/>
          <p:nvPr/>
        </p:nvSpPr>
        <p:spPr>
          <a:xfrm rot="0">
            <a:off x="1028700" y="838200"/>
            <a:ext cx="14936709" cy="1247775"/>
          </a:xfrm>
          <a:prstGeom prst="rect">
            <a:avLst/>
          </a:prstGeom>
        </p:spPr>
        <p:txBody>
          <a:bodyPr anchor="t" rtlCol="false" tIns="0" lIns="0" bIns="0" rIns="0">
            <a:spAutoFit/>
          </a:bodyPr>
          <a:lstStyle/>
          <a:p>
            <a:pPr algn="ctr" marL="0" indent="0" lvl="0">
              <a:lnSpc>
                <a:spcPts val="8399"/>
              </a:lnSpc>
            </a:pPr>
            <a:r>
              <a:rPr lang="en-US" b="true" sz="6999">
                <a:solidFill>
                  <a:srgbClr val="000000"/>
                </a:solidFill>
                <a:latin typeface="Agrandir Medium"/>
                <a:ea typeface="Agrandir Medium"/>
                <a:cs typeface="Agrandir Medium"/>
                <a:sym typeface="Agrandir Medium"/>
              </a:rPr>
              <a:t>Features of the Website</a:t>
            </a:r>
          </a:p>
        </p:txBody>
      </p:sp>
      <p:sp>
        <p:nvSpPr>
          <p:cNvPr name="TextBox 3" id="3"/>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sp>
        <p:nvSpPr>
          <p:cNvPr name="TextBox 4" id="4"/>
          <p:cNvSpPr txBox="true"/>
          <p:nvPr/>
        </p:nvSpPr>
        <p:spPr>
          <a:xfrm rot="0">
            <a:off x="0" y="2028825"/>
            <a:ext cx="18288000" cy="6669265"/>
          </a:xfrm>
          <a:prstGeom prst="rect">
            <a:avLst/>
          </a:prstGeom>
        </p:spPr>
        <p:txBody>
          <a:bodyPr anchor="t" rtlCol="false" tIns="0" lIns="0" bIns="0" rIns="0">
            <a:spAutoFit/>
          </a:bodyPr>
          <a:lstStyle/>
          <a:p>
            <a:pPr algn="l">
              <a:lnSpc>
                <a:spcPts val="4102"/>
              </a:lnSpc>
            </a:pPr>
          </a:p>
          <a:p>
            <a:pPr algn="l" marL="632699" indent="-316350" lvl="1">
              <a:lnSpc>
                <a:spcPts val="4102"/>
              </a:lnSpc>
              <a:buFont typeface="Arial"/>
              <a:buChar char="•"/>
            </a:pPr>
            <a:r>
              <a:rPr lang="en-US" b="true" sz="2930">
                <a:solidFill>
                  <a:srgbClr val="000000"/>
                </a:solidFill>
                <a:latin typeface="Canva Sans Bold"/>
                <a:ea typeface="Canva Sans Bold"/>
                <a:cs typeface="Canva Sans Bold"/>
                <a:sym typeface="Canva Sans Bold"/>
              </a:rPr>
              <a:t>Choose Your Hotel:</a:t>
            </a:r>
            <a:r>
              <a:rPr lang="en-US" sz="2930">
                <a:solidFill>
                  <a:srgbClr val="000000"/>
                </a:solidFill>
                <a:latin typeface="Canva Sans"/>
                <a:ea typeface="Canva Sans"/>
                <a:cs typeface="Canva Sans"/>
                <a:sym typeface="Canva Sans"/>
              </a:rPr>
              <a:t> Browse through a wide range of accommodation options, from luxury hotels to budget stays. Each listing provides detailed information on amenities, prices, and guest reviews, helping you find the perfect place to stay based on your preferences and budget.</a:t>
            </a:r>
          </a:p>
          <a:p>
            <a:pPr algn="l" marL="632699" indent="-316350" lvl="1">
              <a:lnSpc>
                <a:spcPts val="4102"/>
              </a:lnSpc>
              <a:buFont typeface="Arial"/>
              <a:buChar char="•"/>
            </a:pPr>
            <a:r>
              <a:rPr lang="en-US" b="true" sz="2930">
                <a:solidFill>
                  <a:srgbClr val="000000"/>
                </a:solidFill>
                <a:latin typeface="Canva Sans Bold"/>
                <a:ea typeface="Canva Sans Bold"/>
                <a:cs typeface="Canva Sans Bold"/>
                <a:sym typeface="Canva Sans Bold"/>
              </a:rPr>
              <a:t>Explore Famous Places:</a:t>
            </a:r>
            <a:r>
              <a:rPr lang="en-US" sz="2930">
                <a:solidFill>
                  <a:srgbClr val="000000"/>
                </a:solidFill>
                <a:latin typeface="Canva Sans"/>
                <a:ea typeface="Canva Sans"/>
                <a:cs typeface="Canva Sans"/>
                <a:sym typeface="Canva Sans"/>
              </a:rPr>
              <a:t> Discover the must-visit spots in Varanasi, including the Kashi Vishwanath Temple, Dashashwamedh Ghat, Sarnath, and more. Our site offers insights into each location, including historical significance, visiting hours, and tips to make the most of your visit.</a:t>
            </a:r>
          </a:p>
          <a:p>
            <a:pPr algn="l" marL="632699" indent="-316350" lvl="1">
              <a:lnSpc>
                <a:spcPts val="4102"/>
              </a:lnSpc>
              <a:buFont typeface="Arial"/>
              <a:buChar char="•"/>
            </a:pPr>
            <a:r>
              <a:rPr lang="en-US" b="true" sz="2930">
                <a:solidFill>
                  <a:srgbClr val="000000"/>
                </a:solidFill>
                <a:latin typeface="Canva Sans Bold"/>
                <a:ea typeface="Canva Sans Bold"/>
                <a:cs typeface="Canva Sans Bold"/>
                <a:sym typeface="Canva Sans Bold"/>
              </a:rPr>
              <a:t>Transportation Options:</a:t>
            </a:r>
            <a:r>
              <a:rPr lang="en-US" sz="2930">
                <a:solidFill>
                  <a:srgbClr val="000000"/>
                </a:solidFill>
                <a:latin typeface="Canva Sans"/>
                <a:ea typeface="Canva Sans"/>
                <a:cs typeface="Canva Sans"/>
                <a:sym typeface="Canva Sans"/>
              </a:rPr>
              <a:t> Whether you're looking for local transport, private cabs, or guided tours, we provide detailed information on how to navigate the city. From tuk-tuks to riverboats, find the best way to travel and explore Varanasi’s narrow lanes and bustling ghats.</a:t>
            </a:r>
          </a:p>
          <a:p>
            <a:pPr algn="l">
              <a:lnSpc>
                <a:spcPts val="4102"/>
              </a:lnSpc>
            </a:pPr>
          </a:p>
          <a:p>
            <a:pPr algn="l" marL="632699" indent="-316350" lvl="1">
              <a:lnSpc>
                <a:spcPts val="4102"/>
              </a:lnSpc>
              <a:buFont typeface="Arial"/>
              <a:buChar char="•"/>
            </a:pPr>
            <a:r>
              <a:rPr lang="en-US" sz="2930">
                <a:solidFill>
                  <a:srgbClr val="000000"/>
                </a:solidFill>
                <a:latin typeface="Canva Sans"/>
                <a:ea typeface="Canva Sans"/>
                <a:cs typeface="Canva Sans"/>
                <a:sym typeface="Canva Sans"/>
              </a:rPr>
              <a:t>With the Banaras Travel Guide website, you can easily plan your trip, choose your stay, and explore the spiritual and cultural richness of Varanasi, all in one place!</a:t>
            </a:r>
          </a:p>
        </p:txBody>
      </p:sp>
      <p:sp>
        <p:nvSpPr>
          <p:cNvPr name="Freeform 5" id="5"/>
          <p:cNvSpPr/>
          <p:nvPr/>
        </p:nvSpPr>
        <p:spPr>
          <a:xfrm flipH="false" flipV="false" rot="0">
            <a:off x="13795239" y="-1332375"/>
            <a:ext cx="5821554" cy="6079952"/>
          </a:xfrm>
          <a:custGeom>
            <a:avLst/>
            <a:gdLst/>
            <a:ahLst/>
            <a:cxnLst/>
            <a:rect r="r" b="b" t="t" l="l"/>
            <a:pathLst>
              <a:path h="6079952" w="5821554">
                <a:moveTo>
                  <a:pt x="0" y="0"/>
                </a:moveTo>
                <a:lnTo>
                  <a:pt x="5821554" y="0"/>
                </a:lnTo>
                <a:lnTo>
                  <a:pt x="5821554" y="6079952"/>
                </a:lnTo>
                <a:lnTo>
                  <a:pt x="0" y="6079952"/>
                </a:lnTo>
                <a:lnTo>
                  <a:pt x="0" y="0"/>
                </a:lnTo>
                <a:close/>
              </a:path>
            </a:pathLst>
          </a:custGeom>
          <a:blipFill>
            <a:blip r:embed="rId2">
              <a:alphaModFix amt="30000"/>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DBD4FE"/>
        </a:solidFill>
      </p:bgPr>
    </p:bg>
    <p:spTree>
      <p:nvGrpSpPr>
        <p:cNvPr id="1" name=""/>
        <p:cNvGrpSpPr/>
        <p:nvPr/>
      </p:nvGrpSpPr>
      <p:grpSpPr>
        <a:xfrm>
          <a:off x="0" y="0"/>
          <a:ext cx="0" cy="0"/>
          <a:chOff x="0" y="0"/>
          <a:chExt cx="0" cy="0"/>
        </a:xfrm>
      </p:grpSpPr>
      <p:sp>
        <p:nvSpPr>
          <p:cNvPr name="Freeform 2" id="2"/>
          <p:cNvSpPr/>
          <p:nvPr/>
        </p:nvSpPr>
        <p:spPr>
          <a:xfrm flipH="false" flipV="false" rot="0">
            <a:off x="13795239" y="5841047"/>
            <a:ext cx="5821554" cy="6079952"/>
          </a:xfrm>
          <a:custGeom>
            <a:avLst/>
            <a:gdLst/>
            <a:ahLst/>
            <a:cxnLst/>
            <a:rect r="r" b="b" t="t" l="l"/>
            <a:pathLst>
              <a:path h="6079952" w="5821554">
                <a:moveTo>
                  <a:pt x="0" y="0"/>
                </a:moveTo>
                <a:lnTo>
                  <a:pt x="5821554" y="0"/>
                </a:lnTo>
                <a:lnTo>
                  <a:pt x="5821554" y="6079952"/>
                </a:lnTo>
                <a:lnTo>
                  <a:pt x="0" y="6079952"/>
                </a:lnTo>
                <a:lnTo>
                  <a:pt x="0" y="0"/>
                </a:lnTo>
                <a:close/>
              </a:path>
            </a:pathLst>
          </a:custGeom>
          <a:blipFill>
            <a:blip r:embed="rId2"/>
            <a:stretch>
              <a:fillRect l="0" t="0" r="0" b="0"/>
            </a:stretch>
          </a:blipFill>
        </p:spPr>
      </p:sp>
      <p:sp>
        <p:nvSpPr>
          <p:cNvPr name="Freeform 3" id="3"/>
          <p:cNvSpPr/>
          <p:nvPr/>
        </p:nvSpPr>
        <p:spPr>
          <a:xfrm flipH="false" flipV="false" rot="0">
            <a:off x="-1277011" y="-961526"/>
            <a:ext cx="4611421" cy="4681646"/>
          </a:xfrm>
          <a:custGeom>
            <a:avLst/>
            <a:gdLst/>
            <a:ahLst/>
            <a:cxnLst/>
            <a:rect r="r" b="b" t="t" l="l"/>
            <a:pathLst>
              <a:path h="4681646" w="4611421">
                <a:moveTo>
                  <a:pt x="0" y="0"/>
                </a:moveTo>
                <a:lnTo>
                  <a:pt x="4611422" y="0"/>
                </a:lnTo>
                <a:lnTo>
                  <a:pt x="4611422" y="4681646"/>
                </a:lnTo>
                <a:lnTo>
                  <a:pt x="0" y="4681646"/>
                </a:lnTo>
                <a:lnTo>
                  <a:pt x="0" y="0"/>
                </a:lnTo>
                <a:close/>
              </a:path>
            </a:pathLst>
          </a:custGeom>
          <a:blipFill>
            <a:blip r:embed="rId3"/>
            <a:stretch>
              <a:fillRect l="0" t="0" r="0" b="0"/>
            </a:stretch>
          </a:blipFill>
        </p:spPr>
      </p:sp>
      <p:sp>
        <p:nvSpPr>
          <p:cNvPr name="TextBox 4" id="4"/>
          <p:cNvSpPr txBox="true"/>
          <p:nvPr/>
        </p:nvSpPr>
        <p:spPr>
          <a:xfrm rot="0">
            <a:off x="5670092" y="3538242"/>
            <a:ext cx="6947817" cy="2302805"/>
          </a:xfrm>
          <a:prstGeom prst="rect">
            <a:avLst/>
          </a:prstGeom>
        </p:spPr>
        <p:txBody>
          <a:bodyPr anchor="t" rtlCol="false" tIns="0" lIns="0" bIns="0" rIns="0">
            <a:spAutoFit/>
          </a:bodyPr>
          <a:lstStyle/>
          <a:p>
            <a:pPr algn="ctr">
              <a:lnSpc>
                <a:spcPts val="16247"/>
              </a:lnSpc>
            </a:pPr>
            <a:r>
              <a:rPr lang="en-US" sz="11605">
                <a:solidFill>
                  <a:srgbClr val="000000"/>
                </a:solidFill>
                <a:latin typeface="Agrandir"/>
                <a:ea typeface="Agrandir"/>
                <a:cs typeface="Agrandir"/>
                <a:sym typeface="Agrandir"/>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DAGR-WG4ySs</dc:identifier>
  <dcterms:modified xsi:type="dcterms:W3CDTF">2011-08-01T06:04:30Z</dcterms:modified>
  <cp:revision>1</cp:revision>
  <dc:title>Basic Simple Presentation in Colourful Blobs Style</dc:title>
</cp:coreProperties>
</file>